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88"/>
  </p:notesMasterIdLst>
  <p:sldIdLst>
    <p:sldId id="256" r:id="rId2"/>
    <p:sldId id="394" r:id="rId3"/>
    <p:sldId id="393" r:id="rId4"/>
    <p:sldId id="396" r:id="rId5"/>
    <p:sldId id="397" r:id="rId6"/>
    <p:sldId id="495" r:id="rId7"/>
    <p:sldId id="399" r:id="rId8"/>
    <p:sldId id="400" r:id="rId9"/>
    <p:sldId id="401" r:id="rId10"/>
    <p:sldId id="402" r:id="rId11"/>
    <p:sldId id="475" r:id="rId12"/>
    <p:sldId id="476" r:id="rId13"/>
    <p:sldId id="499" r:id="rId14"/>
    <p:sldId id="501" r:id="rId15"/>
    <p:sldId id="502" r:id="rId16"/>
    <p:sldId id="503" r:id="rId17"/>
    <p:sldId id="491" r:id="rId18"/>
    <p:sldId id="480" r:id="rId19"/>
    <p:sldId id="477" r:id="rId20"/>
    <p:sldId id="403" r:id="rId21"/>
    <p:sldId id="404" r:id="rId22"/>
    <p:sldId id="406" r:id="rId23"/>
    <p:sldId id="492" r:id="rId24"/>
    <p:sldId id="407" r:id="rId25"/>
    <p:sldId id="498" r:id="rId26"/>
    <p:sldId id="497" r:id="rId27"/>
    <p:sldId id="408" r:id="rId28"/>
    <p:sldId id="409" r:id="rId29"/>
    <p:sldId id="410" r:id="rId30"/>
    <p:sldId id="413" r:id="rId31"/>
    <p:sldId id="414" r:id="rId32"/>
    <p:sldId id="415" r:id="rId33"/>
    <p:sldId id="416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83" r:id="rId52"/>
    <p:sldId id="485" r:id="rId53"/>
    <p:sldId id="441" r:id="rId54"/>
    <p:sldId id="435" r:id="rId55"/>
    <p:sldId id="436" r:id="rId56"/>
    <p:sldId id="437" r:id="rId57"/>
    <p:sldId id="438" r:id="rId58"/>
    <p:sldId id="439" r:id="rId59"/>
    <p:sldId id="440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456" r:id="rId75"/>
    <p:sldId id="457" r:id="rId76"/>
    <p:sldId id="459" r:id="rId77"/>
    <p:sldId id="504" r:id="rId78"/>
    <p:sldId id="460" r:id="rId79"/>
    <p:sldId id="461" r:id="rId80"/>
    <p:sldId id="462" r:id="rId81"/>
    <p:sldId id="463" r:id="rId82"/>
    <p:sldId id="458" r:id="rId83"/>
    <p:sldId id="465" r:id="rId84"/>
    <p:sldId id="466" r:id="rId85"/>
    <p:sldId id="467" r:id="rId86"/>
    <p:sldId id="505" r:id="rId8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9900"/>
    <a:srgbClr val="66CCFF"/>
    <a:srgbClr val="FF0000"/>
    <a:srgbClr val="FF9999"/>
    <a:srgbClr val="FF9900"/>
    <a:srgbClr val="FF66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1" autoAdjust="0"/>
    <p:restoredTop sz="71587" autoAdjust="0"/>
  </p:normalViewPr>
  <p:slideViewPr>
    <p:cSldViewPr>
      <p:cViewPr varScale="1">
        <p:scale>
          <a:sx n="83" d="100"/>
          <a:sy n="83" d="100"/>
        </p:scale>
        <p:origin x="-26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4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4579687955672211E-2"/>
                  <c:y val="-2.3825771778527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725630650335388E-2"/>
                  <c:y val="4.4356955380577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12572907553232E-2"/>
                  <c:y val="6.345769278840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ХВГС</c:v>
                </c:pt>
                <c:pt idx="1">
                  <c:v>ХВГВ</c:v>
                </c:pt>
                <c:pt idx="2">
                  <c:v>ОВГА</c:v>
                </c:pt>
                <c:pt idx="3">
                  <c:v>ОВГВ</c:v>
                </c:pt>
                <c:pt idx="4">
                  <c:v>ОВГС</c:v>
                </c:pt>
                <c:pt idx="5">
                  <c:v>ОГНЭ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79.5</c:v>
                </c:pt>
                <c:pt idx="1">
                  <c:v>11.7</c:v>
                </c:pt>
                <c:pt idx="2">
                  <c:v>5.7</c:v>
                </c:pt>
                <c:pt idx="3">
                  <c:v>0.60000000000000031</c:v>
                </c:pt>
                <c:pt idx="4">
                  <c:v>2.2999999999999998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2B7B0BC-F343-49BA-A33D-0071F334F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3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7B0BC-F343-49BA-A33D-0071F334F77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273DB-8143-4828-B8F9-0D0F501E56C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7B0BC-F343-49BA-A33D-0071F334F77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26915-A628-41B9-8949-3E19BF67E1B9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7B0BC-F343-49BA-A33D-0071F334F77B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5E91-95C4-4E62-B2A6-CDB53BF3D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8203-70CF-4120-8963-75BBEDF62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A168B-4FB4-4A13-845A-7CDDBB65B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D801-A238-4816-8C8E-2A0D82F8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D757-591F-42C8-A2AF-EC6FE69FF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81D5-E637-4D56-A623-85FA0898D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DB34-08D3-48B7-8F24-10D429B42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8853-2E5B-4D7C-A125-FAB105E90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BEF0-8D14-43A0-AD07-94DEAB46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7330-1C43-4FA9-94CC-0C6F025CC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ACBB-351D-4541-BDD7-5FACB23D8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12D7-5B29-48F8-BED0-C9E69F9F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BCA0-CABA-486E-9432-C81D1C2AD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2DB0-54AF-49AA-9F0C-158933B9A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A3C3DD78-4F32-4956-AD8D-B2E39965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212725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ЭПИДЕМИОЛОГИЯ И ПРОФИЛАКТИКА ВИРУСНЫХ ГЕПАТИТОВ В, С и Д</a:t>
            </a:r>
            <a:endParaRPr lang="ru-RU" sz="36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70250"/>
            <a:ext cx="8496300" cy="2209800"/>
          </a:xfrm>
        </p:spPr>
        <p:txBody>
          <a:bodyPr/>
          <a:lstStyle/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Доцент кафедры эпидемиологии и инфекционных болезней ОрГМУ,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д.м.н. Денисюк Нина Борисовна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установлено 7 этиологически самостоятельных гепатитов, которые обозначают буквами латинского алфавита: А, В, D, Е, С, F, G.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Этим не исчерпывается все разнообразие вирусных поражений печени у человека.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Доказана антигенная неоднородность вирусов, вызывающих гепатиты С и Е, и можно прогнозировать в недалеком будущем выявление новых этиологически самостоятельных форм болезни.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2627313" cy="1139825"/>
          </a:xfrm>
        </p:spPr>
        <p:txBody>
          <a:bodyPr/>
          <a:lstStyle/>
          <a:p>
            <a:pPr eaLnBrk="1" hangingPunct="1"/>
            <a:r>
              <a:rPr lang="ru-RU" sz="4000" b="1"/>
              <a:t>Этиология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600"/>
            <a:ext cx="72009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003800" y="1484313"/>
            <a:ext cx="41402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 b="0" dirty="0"/>
          </a:p>
          <a:p>
            <a:r>
              <a:rPr lang="en-US" sz="2000" dirty="0" err="1"/>
              <a:t>HBsAg</a:t>
            </a:r>
            <a:endParaRPr lang="en-US" sz="2000" dirty="0"/>
          </a:p>
          <a:p>
            <a:r>
              <a:rPr lang="ru-RU" sz="2000" dirty="0"/>
              <a:t>Подтипы:</a:t>
            </a:r>
            <a:r>
              <a:rPr lang="en-US" sz="2000" dirty="0" err="1">
                <a:solidFill>
                  <a:srgbClr val="0070C0"/>
                </a:solidFill>
              </a:rPr>
              <a:t>ayw</a:t>
            </a:r>
            <a:r>
              <a:rPr lang="en-US" sz="2000" dirty="0"/>
              <a:t>, </a:t>
            </a:r>
            <a:r>
              <a:rPr lang="en-US" sz="2000" dirty="0" err="1"/>
              <a:t>ayr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0070C0"/>
                </a:solidFill>
              </a:rPr>
              <a:t>adw</a:t>
            </a:r>
            <a:r>
              <a:rPr lang="en-US" sz="2000" dirty="0"/>
              <a:t>,</a:t>
            </a:r>
            <a:r>
              <a:rPr lang="ru-RU" sz="2000" dirty="0"/>
              <a:t> </a:t>
            </a:r>
            <a:r>
              <a:rPr lang="en-US" sz="2000" dirty="0" err="1"/>
              <a:t>adr</a:t>
            </a:r>
            <a:r>
              <a:rPr lang="ru-RU" sz="2000" dirty="0"/>
              <a:t>, </a:t>
            </a:r>
          </a:p>
          <a:p>
            <a:r>
              <a:rPr lang="en-US" sz="2000" dirty="0" err="1"/>
              <a:t>adyw</a:t>
            </a:r>
            <a:r>
              <a:rPr lang="en-US" sz="2000" dirty="0"/>
              <a:t>, </a:t>
            </a:r>
            <a:r>
              <a:rPr lang="en-US" sz="2000" dirty="0" err="1"/>
              <a:t>adyr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ДНК-полимераза (</a:t>
            </a:r>
            <a:r>
              <a:rPr lang="en-US" sz="2000" dirty="0"/>
              <a:t>p)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Двунитевой</a:t>
            </a:r>
            <a:r>
              <a:rPr lang="ru-RU" sz="2000" dirty="0"/>
              <a:t> участок ДНК</a:t>
            </a:r>
          </a:p>
          <a:p>
            <a:endParaRPr lang="ru-RU" sz="2000" dirty="0"/>
          </a:p>
          <a:p>
            <a:r>
              <a:rPr lang="ru-RU" sz="2000" dirty="0"/>
              <a:t>Однонитевой участок ДНК</a:t>
            </a:r>
          </a:p>
          <a:p>
            <a:endParaRPr lang="ru-RU" sz="2000" dirty="0"/>
          </a:p>
          <a:p>
            <a:r>
              <a:rPr lang="ru-RU" sz="2000" dirty="0" err="1"/>
              <a:t>Нуклеокапсид</a:t>
            </a:r>
            <a:endParaRPr lang="ru-RU" sz="2000" dirty="0"/>
          </a:p>
          <a:p>
            <a:r>
              <a:rPr lang="en-US" sz="2000" dirty="0" err="1"/>
              <a:t>HBcAg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HBeAg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HBxAg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Обратная транскриптаза</a:t>
            </a:r>
          </a:p>
          <a:p>
            <a:endParaRPr lang="en-US" sz="2000" dirty="0"/>
          </a:p>
          <a:p>
            <a:endParaRPr lang="ru-RU" sz="20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995738" y="0"/>
            <a:ext cx="5148262" cy="1557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ДНК-содержащий вирус</a:t>
            </a:r>
          </a:p>
          <a:p>
            <a:r>
              <a:rPr lang="ru-RU" sz="2400"/>
              <a:t>Семейство  </a:t>
            </a:r>
            <a:r>
              <a:rPr lang="en-US" sz="2400"/>
              <a:t>Hepadnaviridae</a:t>
            </a:r>
            <a:endParaRPr lang="ru-RU" sz="2400"/>
          </a:p>
          <a:p>
            <a:r>
              <a:rPr lang="ru-RU" sz="2400"/>
              <a:t>Род: </a:t>
            </a:r>
            <a:r>
              <a:rPr lang="en-US" sz="2400"/>
              <a:t>Orthohepadnaviridae</a:t>
            </a:r>
            <a:endParaRPr lang="ru-RU" sz="2400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5373688"/>
            <a:ext cx="1476375" cy="14843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/>
              <a:t>Частица </a:t>
            </a:r>
          </a:p>
          <a:p>
            <a:r>
              <a:rPr lang="ru-RU" sz="2000"/>
              <a:t>Дейна </a:t>
            </a:r>
          </a:p>
          <a:p>
            <a:r>
              <a:rPr lang="ru-RU" sz="2000"/>
              <a:t>42нм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39750" y="1341438"/>
            <a:ext cx="1584325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chemeClr val="accent6"/>
                </a:solidFill>
              </a:rPr>
              <a:t>1970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20072" y="6525344"/>
            <a:ext cx="3923928" cy="33265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Аг+АТ=комплекс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маркеров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23528" y="2132856"/>
            <a:ext cx="864096" cy="76470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Гены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427538" y="0"/>
            <a:ext cx="4716462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dirty="0"/>
              <a:t>Высоко устойчив</a:t>
            </a:r>
          </a:p>
          <a:p>
            <a:pPr algn="l"/>
            <a:r>
              <a:rPr lang="ru-RU" sz="2000" dirty="0"/>
              <a:t>При  </a:t>
            </a:r>
            <a:r>
              <a:rPr lang="en-US" sz="2000" dirty="0"/>
              <a:t>t</a:t>
            </a:r>
            <a:r>
              <a:rPr lang="ru-RU" sz="2000" dirty="0"/>
              <a:t> 100</a:t>
            </a:r>
            <a:r>
              <a:rPr lang="en-US" sz="2000" dirty="0"/>
              <a:t>°</a:t>
            </a:r>
            <a:r>
              <a:rPr lang="ru-RU" sz="2000" dirty="0"/>
              <a:t>погибает </a:t>
            </a:r>
          </a:p>
          <a:p>
            <a:pPr algn="l"/>
            <a:r>
              <a:rPr lang="ru-RU" sz="2000" dirty="0"/>
              <a:t>через 2-10 мин.</a:t>
            </a:r>
            <a:endParaRPr lang="en-US" sz="2000" dirty="0"/>
          </a:p>
          <a:p>
            <a:pPr algn="l"/>
            <a:r>
              <a:rPr lang="ru-RU" sz="2000" dirty="0"/>
              <a:t>При кипячении более 30 мин.</a:t>
            </a:r>
          </a:p>
          <a:p>
            <a:pPr algn="l"/>
            <a:r>
              <a:rPr lang="ru-RU" sz="2000" dirty="0"/>
              <a:t>Сохраняется </a:t>
            </a:r>
          </a:p>
          <a:p>
            <a:pPr algn="l"/>
            <a:r>
              <a:rPr lang="ru-RU" sz="2000" dirty="0"/>
              <a:t>при комнатной </a:t>
            </a:r>
            <a:r>
              <a:rPr lang="en-US" sz="2000" dirty="0"/>
              <a:t>t</a:t>
            </a:r>
            <a:r>
              <a:rPr lang="ru-RU" sz="2000" dirty="0"/>
              <a:t> -3-6 мес.</a:t>
            </a:r>
          </a:p>
          <a:p>
            <a:pPr algn="l"/>
            <a:r>
              <a:rPr lang="ru-RU" sz="2000" dirty="0"/>
              <a:t>В холодильнике 6-12 мес.</a:t>
            </a:r>
          </a:p>
          <a:p>
            <a:pPr algn="l"/>
            <a:r>
              <a:rPr lang="ru-RU" sz="2000" dirty="0"/>
              <a:t>В замороженном виде 20 лет</a:t>
            </a:r>
          </a:p>
          <a:p>
            <a:pPr algn="l"/>
            <a:r>
              <a:rPr lang="ru-RU" sz="2000" dirty="0"/>
              <a:t>В высушенной плазме  25 лет.</a:t>
            </a:r>
          </a:p>
          <a:p>
            <a:pPr algn="l"/>
            <a:r>
              <a:rPr lang="ru-RU" sz="2000" dirty="0"/>
              <a:t>1-2% р-р хлорамина – </a:t>
            </a:r>
          </a:p>
          <a:p>
            <a:pPr algn="l"/>
            <a:r>
              <a:rPr lang="ru-RU" sz="2000" dirty="0"/>
              <a:t>через 2 часа</a:t>
            </a:r>
          </a:p>
          <a:p>
            <a:pPr algn="l"/>
            <a:r>
              <a:rPr lang="ru-RU" sz="2000" dirty="0"/>
              <a:t>1,5% р-р формалина –</a:t>
            </a:r>
          </a:p>
          <a:p>
            <a:pPr algn="l"/>
            <a:r>
              <a:rPr lang="ru-RU" sz="2000" dirty="0"/>
              <a:t>7 суток</a:t>
            </a:r>
          </a:p>
          <a:p>
            <a:pPr algn="l"/>
            <a:r>
              <a:rPr lang="ru-RU" sz="2000" dirty="0"/>
              <a:t>Устойчив </a:t>
            </a:r>
          </a:p>
          <a:p>
            <a:pPr algn="l"/>
            <a:r>
              <a:rPr lang="ru-RU" sz="2000" dirty="0"/>
              <a:t>к  воздействию эфира, </a:t>
            </a:r>
          </a:p>
          <a:p>
            <a:pPr algn="l"/>
            <a:r>
              <a:rPr lang="ru-RU" sz="2000" dirty="0"/>
              <a:t>УФО, кислот и др.</a:t>
            </a:r>
          </a:p>
          <a:p>
            <a:pPr algn="l"/>
            <a:r>
              <a:rPr lang="ru-RU" sz="2000" dirty="0"/>
              <a:t>Автоклавирование (120</a:t>
            </a:r>
            <a:r>
              <a:rPr lang="en-US" sz="2000" dirty="0"/>
              <a:t>°</a:t>
            </a:r>
            <a:r>
              <a:rPr lang="ru-RU" sz="2000" dirty="0"/>
              <a:t>) </a:t>
            </a:r>
          </a:p>
          <a:p>
            <a:pPr algn="l"/>
            <a:r>
              <a:rPr lang="ru-RU" sz="2000" dirty="0"/>
              <a:t>через 5 мин.</a:t>
            </a:r>
          </a:p>
          <a:p>
            <a:pPr algn="l"/>
            <a:r>
              <a:rPr lang="ru-RU" sz="2000" dirty="0"/>
              <a:t>Сухой жар  (160</a:t>
            </a:r>
            <a:r>
              <a:rPr lang="en-US" sz="2000" dirty="0"/>
              <a:t>°</a:t>
            </a:r>
            <a:r>
              <a:rPr lang="ru-RU" sz="2000" dirty="0"/>
              <a:t>) через 2 час</a:t>
            </a:r>
            <a:r>
              <a:rPr lang="ru-RU" b="0" dirty="0"/>
              <a:t>.</a:t>
            </a:r>
          </a:p>
          <a:p>
            <a:pPr algn="l"/>
            <a:endParaRPr lang="en-US" b="0" dirty="0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5589588"/>
            <a:ext cx="4427538" cy="1268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ru-RU" sz="2000"/>
              <a:t>Сферические частицы 22 нм</a:t>
            </a:r>
          </a:p>
          <a:p>
            <a:pPr algn="l">
              <a:buFontTx/>
              <a:buChar char="•"/>
            </a:pPr>
            <a:r>
              <a:rPr lang="ru-RU" sz="2000"/>
              <a:t>Нитевидные  частицы </a:t>
            </a:r>
          </a:p>
          <a:p>
            <a:pPr algn="l"/>
            <a:r>
              <a:rPr lang="ru-RU" sz="2000"/>
              <a:t> 22</a:t>
            </a:r>
            <a:r>
              <a:rPr lang="en-US" sz="2000"/>
              <a:t>×</a:t>
            </a:r>
            <a:r>
              <a:rPr lang="ru-RU" sz="2000"/>
              <a:t>50-230 нм</a:t>
            </a: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323850" y="1484313"/>
            <a:ext cx="33115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solidFill>
                <a:schemeClr val="tx2"/>
              </a:solidFill>
            </a:endParaRPr>
          </a:p>
        </p:txBody>
      </p:sp>
      <p:pic>
        <p:nvPicPr>
          <p:cNvPr id="15365" name="Picture 21" descr="hbv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61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hbvrd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573463"/>
            <a:ext cx="3429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395288" y="3789363"/>
            <a:ext cx="647700" cy="18002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ВГВ в Оренбургской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г. в области зарегистрировано 1 143 случая заболевания острыми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выявленными хроническими вирусными гепатитами, показатель на 100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57,45, что ниже показателей 2017 г. и 2016 г. на 11,9 % и 12,1 % соответственно (2017 г. – 65,22; 2016 г. – 65,38).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структуре заболеваемости основная доля приходится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хронические формы вирусных гепатитов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91,3 % (2017 г. – 90,4 %; 2016 г. – 92,7 %)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ВГ по Оренбургскому региону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Заболеваемость ОВГ по Оренбургской области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Заболеваемость острыми вирусными гепатитами (ОВГ)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снизилась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сравнении с 2017 г. на 19,8 % и увеличилась относительно 2016 г. на 4,8 %.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Зарегистрировано 100 случаев, показатель 5,03 на 100 тыс. населения (2017 г.  –  6,27; 2016 г. –  4,80), что выше аналогичного показателя по РФ на 3,5 % (РФ в 2018 г. – 4,86).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ВГВ по Оренбургской области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2016–2018 гг.  уровень заболеваемости ОГВ в области ниже средних показателей по РФ, в том числе в отчетном году в 1,9 раза (РФ 2018 г. – 0,68).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плановой иммунизации против гепатита В среди детей до 17 лет случаи ОГВ в 2016–2018 гг. не регистрировались.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ВГВ свойства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 чрезвычайно устойчив во внешней среде. В цельной крови и её препаратах сохранятся годами, термостабилен не разрушается при обычных методах инактивации сывороток крови и сохраняется при добавлении консервантов.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НВ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Ag сохраняется длительно при пониженной температуре: при 4 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C – в сыворотке крови до 6 месяцев, в замороженных препаратах крови при - 20 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C – 15 – 20 лет, в высушенной плазме – до 25 лет.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постельных принадлежностях, загрязнённых сывороткой крови, при комнатной температуре антиген обнаруживают в течении 3 месяцев.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ВГВ свойства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теряет инфекционность при автоклавировании (120 С в течении 45 мин.), стерилизация сухим жаром (180 градусов в течение 1 часа ) или кипячение ( в течение 30 минут), а также при прогревании при 60 градусах в течение 10 часов.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Нечувствителен к кислым значениям рН, но разрушается в щелочной среде. Губительно действуют на вирус перекись водорода, УФО в сочетании с бета-пропиолактоном, хлорамин, формалин, фенол.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Население неоднородно по степени восприимчивости к возбудителю ВГВ и характеру реагирования на его внедрение. Даже при переливании реципиентам НВ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Ag-позитивной крови посттрафузионный гепатит развивается примерно в 40 %.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зарегистрирован ВГВ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2018  году   в 13 субъектах Российской Федерации (в 2017 г.  –  в 9 субъектах,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 –  в  11  субъектах)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Амурская, Магаданская,  Ленинградская,  Псковская,  Смоленская,  Ульяновская  области, Камчатский  край;  республики  Бурятия,  Кабардино-Балкарская,  Калмыкия,  Тыва, Хакасия; Еврейская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сформулировать и систематизировать знания у обучающихся об эпидемиологии и профилактике гепатитов B, C и D.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 инфекции ВГВ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Человек - единственный источник инфекции ВГВ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Источниками возбудителя инфекции могут быть: больные острым и хроническим формами заболевания ВГВ; острые и хронические носители; больные с циррозом печени.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часто встречается острая бессимтомная инфекция (вирусоносительство), частота которой в 100-200 раз превосходит число больных с диагностированными манифестной формой.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хроническим вирусоносителям относятся лица с продолжительной HBs-антигенемией более 6-х и более месяцев. Больные хронической формой ГВ в период обострений представляют такую же опасность, как и больной острой формой заболевания. Хроническое вирусоносительство формируется в 5-10%, после перенесенного заболевания.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заразительности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возбудителя инфекции характеризуются ранними и продолжительными сроками заразительности: больной может быть заразен уже за 2-8 недель до появления первых признаков заболевания, и у большинства таких больных вирусемия прекращается с наступлением клинического выздоровления.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у части заразившихся вирус (антиген) может присутствовать в крови в течение нескольких лет.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Наибольшую эпидемическую опасность представляют носители HBsAg, особенно с наличием HBeAg в крови. !!!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Больные хроническим гепатитом и носители вируса могут сохранять эпидемическое значение в течение всей жизни. Длительное сохранение вируса в организме носителей обеспечивает сохранение его как биологического вида.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Опасные биологические жидкости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 заразительности больных острым и хроническим гепатитом В, "здоровых" вирусоносителей определяется локализацией возбудителя в крови и сперме в значительных концентрациях, откуда он может попадать в различные биологические секреты организма(слюну, грудное молоко, желчь, мочу и др.) и где может обнаруживаться чувствительными методами.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Реальную эпидемическую опасность представляют кровь и сперма!!!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Заразность источников инфекции определяется активностью патологического процесса в печении и концентрацией антигенов ВГВ в крови.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ВГС свойства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геномный вирус, относящийся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ксемейству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Flavivirudae.Гетерогенность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возбудителя обусловлена наличием 6 серотипов и 90 субтипов вирусов, которые привязаны к различным регионам нашей планеты.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генотип вируса определяет тяжесть заболевания и чувствительность к интерферонотерапии!!!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Перекрестного иммунитета эти серотипы не дают.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этого вируса является его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способность к длительной персистенции в организме,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обуславливает высокий уровень хронизации.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связи с тем, что возбудитель обладает очень выраженным мутационным потенциалом и тем, что до настоящего времени не удаётся культивация вируса на культурах тканей создание вакцины против этого заболевания оттягивается на длительный срок. По многим параметрам, в частности по устойчивости во внешней среде возбудитель вирусного гепатита С близок к возбудителю ВИЧ.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 инфекции ВГС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формировании хронического вирусоносительства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источником возбудителя ВГС является человек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больной желтушной, безжелтушной и субклинической формами болезни.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Постоянному поддержанию эпидемического процесса способствует склонность ГС к хроническому течению, в результате чего среди населения формируется большой резервуар источников инфекции.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Считается, что после перенесенного ГС хронические формы болезни формируются чаще чем при ВГВ.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Сыворотка и плазма крови больного заразителена в течение одной или нескольких недель до начала болезни, а также на всем ее протяжении и длительное время!!!.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Распространение ВГС в 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данным управлений Роспотребнадзора по субъектам Российской Федерации, с 2009 по 2017 г. отмечается достаточно большая доля  (увеличение до 54,0 % к 2017 г.) случаев ОГС с неустановленными путями передачи возбудителя, что свидетельствует о недостаточно  эффективном  эпидемиологическом  расследовании  очагов  ОГС.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ранговое место принадлежит половому пути передачи возбудителя (29,8–36,8 %),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второе  место  –  заражениям  при  употреблении  психотропных  препаратов  инъекционным  способом (при этом отмечается снижение доли с 22,1 % в 2009 г. до 9,2 % в 2017 г.),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 долю медицинских манипуляций приходится небольшой процент заражения (от 0,7 % до  0,6 %), обращает внимание двукратный рост заражения при выполнении косметических процедур (от 2,3 % до 4,2 %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Этиология ВГД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Возбудитель ВГД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дефектный РНК – геномный вирус рода Deltavirus, в его составе находится значительное количество НВ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Ag.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литературным данным,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неспособен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самостоятельной репродукции, синтез вирусных компонентов ВГД требует обязательного участия ВГВ, в частности - НВ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Ag.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Возбудитель устойчив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нагреванию, действию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кислот, нуклеаз, гликозидаз. Инактивация достигается щелочами и протеазами. Многократное замораживание и оттаивание не влияют на его активность.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 инфекции ВГД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Источником возбудителя ВГД является человек, больной или вирусоноситель.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Наиболее важное значение в качестве источников инфекции принадлежит хронические носители HBsAg, реже больные острой формой ГВ одновременно инфицированные ВГД.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Вирусный гепатит 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инкубационного периода 1,5 - 6 месяцев, совпадает с таковым при ВГ.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Кровь потенциально опасна во всех фазах активной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дельта-инфекции!!!.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больной наиболее опасен в острый период болезни и непосредственно перед возникновением клинических признаков болезни.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передачи ВГВ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гепатита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распространяется эволюционно сформировавшимися естественными и искусственными путями, причём последние в настоящее время определяют заболеваемость ВГВ среди населения страны.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Путь передачи вируса как в естественных, так и искусственных условиях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парентеральный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искусственных путей передачи происходит при нарушении целостности кожных покровов и слизистых через кровь и ее компоненты, содержащие возбудитель ГВ. Для заражения достаточно 10 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-6 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 -7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мл вирусосодержащей крови.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Заражение может произойти при переливании крови и ее компонентов, причем вероятность заражения находится в прямой зависимости от частоты этих переливаний.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ПЛАН ЛЕКЦИИ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736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понятий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Распространенность и место в структуре инфекционной патологии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Значимость (эпидемиологическая, социальная, экономическая)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Этиология, эпидемиология, механизмы и пути передачи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Проявления эпидемического процесса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Профилактические и противоэпидемические мероприятия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передачи ВГВ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Чаще же заражение в последние годы происходит при разнообразных лечебно-диагностических манипуляциях в случаях использования недостаточно очищенного от крови и плохо простерилизованного медицинского или лабораторного инструментария, приборов, аппаратуры.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ГВ гиперэндемичен в отделениях гемодиализа. Заражение может также произойти и в результате нанесения татуировок, прокола мочки ушей, ритуальных обрядов.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Загрязненные иглы, шприцы и другой медицинский инструментарий для внутривенного вливания представляют собой исключительно важные факторы передачи ВГВ , особенно среди наркоманов.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Механизм передачи ВГВ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установлено, что 6-20% случаев острого гепатита В обусловлено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заражением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переливании крови и ее компонентов,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у половины больных заражение происходит при проведении лечебно-диагностических парентеральных процедур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примерно у 30-35 % больных - естественными путями в условиях бытового общения и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Механизм передачи ВГВ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Естественные пути передачи обеспечивают широкую циркуляцию вируса ГВ и сохранение возбудителя как биологического вида. Их реализация осуществляется при проникновении возбудителя с кровью через поврежденные слизистые оболочки или кожные покровы при поцелуях и половой связи, при пользовании общими бритвенными приборами и т.д.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современных условиях удельный вес естественных путей заражения составляет 30 – 35 % и продолжает расти.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Пути предачи ВГВ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важна реализация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полового пути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особенно у мужчин-гомосексуалистов.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подтверждением большой значимости полового пути передачи вирусного ГВ является высокая частота обнаружения HBsAg у больных венерическими заболеваниями, проституток, гомосексуалистов.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Вертикальная передача ВГВ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Вертикальная передача имеет место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двух случаях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беременная перенесла или переносит ВГВ в третьем триместре беременности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беременная является хронически вирусоносителем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порядка 5 – 17 % беременных являются носителями вируса ВГВ!!!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Восприимчивость к ВГВ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характеризуется индивидуальными различиями в проявлении инфекции от бессимптомного вирусоносительства до тяжелых форм, заканчивающихся летальным исходом.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Манифестные формы инфекции чаще регистрируются среди детей первого года жизни и взрослых лиц старше 40 лет, что объясняется большей их подверженностью риску заражения в результате частых парентеральных вмешательств.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лиц, благоприятно перенесших инфекцию, вырабатывается специфическая невосприимчивость к повторным заражением возможно пожизнено.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передачи ВГС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/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ВГС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основном передается с помощью парентерального пути передачи, в целом аналогично ВГВ.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ВГС связаны с относительно невысокой устойчивостью вируса во внешней сред и довольно большой инфицирующнй дозой, необходимой для заражения.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опасными, как факторы передачи, являются кровь и плазмодериваты, не подвергающиеся в процессе их получения, термической обработке: фибриноген, антигемофильный фактор, концентраты VII и Х фактора, активированный протромбиновый комплекс!!!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Относительно низкой опасностью обладают препараты альбумина и протеина.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передачи ВГС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вертикального механизма передачи и полового пути ВГС невелика и составляет всего 5 - 10 %.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Восприимчивость населения к ВГС - высокая, и в большей степени определяется инфицирующей дозой, о чём свидетельствует распространение болезни практически во всех странах мира.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Специфический иммунитет не изучен.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Механизм передачи ВГД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Механизм передачи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ВГД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аналогичен таковому при ВГВ. Особенно велик риск заражения для постоянных реципиентов донорской крови и её препаратов, для лиц подвергающихся частым парентеральным вмешательствам и наркоманам.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Заражение наиболее чаще происходит в хирургических, туберкулёзных отделениях и центрах гемодиализа.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Возможна трансплацентарная передача от беременной к плоду, а также половой путь заражения.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Восприимчивость к ВГД высокая. К этому заболеванию восприимчивы все лица, больные ВГВ или являющиеся носителями ВГВ!!!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Проявления эпидемического процесса при парентеральных вирусных гепатитах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Вирусные гепатиты в современных условиях нашего государства отнесены к одной из важнейших медико – социальных проблем здравоохранения.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Вирусные гепатиты ( ВГ ) – это особая группа антропонозных инфекций, вызываемые экологически различными вирусами, с общими достаточно однотипными гепатотропными характеритиками.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Поскольку при вирусных гепатитах наблюдается острое и хроническое манифестное течение, а также вирусоносительство,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эпидемический процесс необходимо рассматривать в единстве с учётом всех проявлений инфекции!!!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Распространенность ВГ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Практически все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вирусные гепатиты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– убикварно распространенная инфекция.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Однако, в развивающихся странах заболеваемость значительно выше, чем в развитых странах.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Россия относится на протяжении длительного времени к странам с повышенным уровнем заболеваемости ВГ.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закономерности эпидемиологии ВГ определяются огромным по свои размерам резервуаром источников возбудителя инфекции, постоянно находящихся среди населения. Среди них особенно важную эпидемиологическую роль играют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хронические носители.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эпидемический процесс наиболее активно вовлекается молодое трудоспособное население в возрасте от 15 до 30 лет.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Зависимость от сезона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Вирусные гепатиты наблюдаются преимущественно в виде спорадических случаев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независимо от сезонов года,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главным образом у лиц, которым проводилось переливание крови и ее компонентов или медицинские вмешательства с нарушение целостности кожных покровов и слизистых.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Группы высокого риска по ВГ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медицинские работники, по роду их профессиональной деятельности имеющие постоянные контакты с кровью и ее компонентами(хирурги, лаборанты и т.д.);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ближайшее окружение больных с хроническими формами гепатита В (члены семей, организованных коллективов и т.д.);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наркоманы, гомосексуалисты и проститутки, которые могут дать начало групповой заболеваемости. Наркоманы в возрасте до 30 лет составляют 80 % всех умерших от ВГВ. Около 42 % летальных исходов обусловлены одновременным инфицированием ВГВ, ВГС и ВГД.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Эпидемиология ВГ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уровень заболеваемости гепатитов регистрируется в городах.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Вспышки (групповые заболевания) вирусных гепатитов наблюдаются очень редко. Они могут возникать в любое время года при нарушении режима стерилизации медицинских инструментов и правил выполнения парентеральных вмешательств при массовых медицинских мероприятий (вакцинация скарификационным или шприцевым методами, взятие крови для лабораторных исследований и т.д.).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Обычным для ВГ является семейный характер заболеваемости, при этом активно реализуется половой и контактный пути заражения.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мере усиления профилактики ВГВ все большее сравнительное эпидемиологическое значение будет приобретать ВГС.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Эпиднадзор за парентеральными гепатитами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эпидемиологического надзора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за вирусными гепатитами является предупреждение заболеваний в группах риска и снижение совокупных показателей заболеваемости.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Система эпиднадзора за ВГ включает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динамическую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оценку регистрируемой заболеваемости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постоянный контроль за полнотой обследования доноров, беременных, всех групп высокого риска заражения, и качеством их лабораторного обследования,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своевременным и полным выявлением больных острыми и хроническими формами инфекции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полнотой и качеством клинико – лабораторной расшифровки «носительства», качеством диспансерного наблюдения за рековалесцентами и больными всеми формами хронической инфекции;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Эпиднадзор за ВГ включает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систематический контроль за оснащенностью оборудованием, обеспечение медицинским и лабораторным инструментарием и соблюдением санитарно – противоэпидемического режима на объектах надзора: учреждениях службы крови, стационарах, родильных домах, диспансерах, амбулаторно – поликлинических учреждениях.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Специального внимания требуют отделения с высоким риском заражения: центры гемодиализа, трансплантацией органов и тканей, сердечно – сосудистой хирургии, гематологии, ожоговые центры, а также учреждения закрытого типа для детей и взрослого населения;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Эпиднадзор за ВГ включает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систематическую оценку тенденции развития заболеваемости наркоманиями;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 за санитарно – противоэпидемическим режимом в учреждениях немедицинского профиля, независимо от форм собственности, осуществляющих вмешательства при которых может передаваться вирус: косметические, маникюрные и педикюрные кабинеты, парикмахерские.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 за реализацией федерального закона «Об иммунопрофилактике инфекционных заболеваний».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ЛПУ и других учреждений несут персональную ответственность за организацию и проведение мероприятий по предупреждению инфицирования вирусами-возбудителями парентеральных вирусных гепатитов.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болезни относятся к числу наиболее широко распространённых в мире инфекционных заболеваний.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год на планете от последствий острого и хронического гепатита В умирает около 1 млн. человек В настоящее в мире хронически инфицировано вирусом гепатита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более 350 миллионов и более 2 млрд. имеют серологические маркеры, свидетельствующие о вялотекущей или имевшей место в прошлом инфекции, обусловленной вирусом гепатита 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Основные направления профилактики парентеральных гепатитов</a:t>
            </a:r>
            <a:endParaRPr lang="ru-RU" sz="36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/>
              <a:t>Профилактика вирусного гепатита В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5300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Санитарно-эпидемиологические правила СП 3.1.1.2341-08 «Профилактика вирусного гепатита В»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введены в действие с 1 июня 2008 г.</a:t>
            </a:r>
          </a:p>
          <a:p>
            <a:pPr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выявления больных ВГВ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доноров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резерва обследуют на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каждой сдаче крови  и ее компонентов и в плановом порядке не реже 1 раза в год</a:t>
            </a:r>
          </a:p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Больных ОГВ,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микст-гепатитами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ХГВ в  период обострения госпитализируют </a:t>
            </a:r>
          </a:p>
          <a:p>
            <a:pPr eaLnBrk="1" hangingPunct="1"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Профилактика вирусного гепатита В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выявлении инфицированных ВГВ в ЛПУ консультация врача-инфекциониста	в течение 3 дней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Заключительная и текущая дезинфекция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контактными устанавливается медицинское наблюдение в течение 6 мес. от госпитализации больного, 1 раз в 2 мес.: 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медосмотр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АлАт,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HBsAg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анти-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Лица с анти-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защитной концентрации при 1-ом обследовании дальнейшему обследованию не подлежат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Профилактика ВГ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должна проводится комплексно с помощью мероприятий направленных как на разрыв механизмов передачи, так и мероприятий направлённых на восприимчивость организма.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Профилактика ВГ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Неукоснительное соблюдение правил отбора доноров и профилактика посттрансфузионных гепатитов.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внутрибольничных заражений при проведении медицинских манипуляций с нарушением целостности кожного покрова и слизистых.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профессиональных заражений медицинского персонала.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Специфическая иммунопрофилактика гепатита 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пострансфузионных гепатитов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клинико-лабораторное обследование всех категорий доноров (первичных, кадровых, доноров резерва) при каждой кровосдаче;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максимальное ограничение числа доноров в отношении одного реципиента крови или ее препаратов;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эпидемиологическое обследование каждого случая ВГ;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доноров - источников ВГ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немедленное отстранение их от сдачи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крови!!!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ВГ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3072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Клинико-лабораторное обследование доноров включает обязательное исследование на HBsAg и анти-ВГС методом ИФА, а также определение активности аланинаминотрансферазы.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контингентов, подлежащих обязательному лабораторному обследованию на данную патологию регламентирован ст. 34 ФЗ № 52 и конкретизирован санитарно – эпидемиологическими правилами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3.1.958 – 00 «Профилактика вирусных гепатитов. Общие требования к эпидемиологическому надзору за вирусными гепатитами».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ВГ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 использовать для трансфузии кровь и ее компоненты, полученные от доноров, не обследованных на маркеры ВГ!!!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39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проведении гемотрансфузий или введении препаратов крови, костного мозга, а также трансплантации органов и тканей в стационарах должно быть обеспечено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500066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тщательное ведение журналов регистрации переливаний крови (трансплантаций) с указанием всех реквизитов учреждения, приготовившего препарат, даты заготовки крови (трансплантата), фамилии, имени и отчества донора и соответствующего реципиента, номера истории болезни и даты трансфузии (трансплантации)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обязательная регистрация каждой трансфузии крови и ее препаратов (трансплантации) в истории болезни реципиента;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вклеивание в историю болезни реципиента документов, сопровождающих кровь (трансплантат);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медицинское наблюдение в период нахождения реципиента в стационаре с целью раннего выявления признаков ВГ, а также обязательное указание в выписных документах необходимости продолжения этого наблюдения по месту службы (жительства).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лечебных учреждениях с целью профилактики ВГ большое значение имеет рациональное применение гемотерапии с особым пониманием того, что переливание крови и ее компонентов должно проводиться только по жизненным показаниям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посттрансфузионные гепатиты являются социально – значимыми заболеваниями, об этом факте неоднократно заявляли в ООН, об этом на раз заявлялось в нашей стране. В первую очередь высокая заболеваемость этими нозологическими формами обусловлена элементами социального развития, т.е. состояния системы здравоохранения разных стран, санитарно – гигиенической обстановки на отдельных территориях и уровнем санитарной грамотности населения и др. социальными причинами.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Роль и значение природного фактора в распространении гемоконтактных гепатитов в настоящий момент не определены, хотя имеются отдельные указания о определенной территориальной приуроченности заболеваемости данными нозологическми формами.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Уменьшение риска заражения реципиента возбудителями ВГ достигается: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использованием всех возможностей для замены трансфузии крови и гемопрепаратов искусственными кровезаменителями и другими инфузионно-трансфузионными средствами;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широким внедрением методов аутотрансфузии;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переливанием консервированной крови и ее компонентов только по строгим медицинским показаниям, которые должны быть тщательно обоснованы в истории болезни;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проведением экстренного прямого переливания крови только с помощью аппарата для прямого переливания крови и от доноров, обследованных на маркеры ВГ непосредственно (менее 3 мес.) перед кроводачей;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максимальным сокращением числа доноров при проведении гемодиализа и операций с использованием аппарата искусственного кровообращения;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применением лечебных препаратов, полученных из пула донорских сывороток, только по жизненным показаниям;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направлением крови и ее препаратов от одного донора только в один стационар;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использованием крови и ее компонентов из одной бутылки (контейнера) только для одного реципиента;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переливания крови и ее компонентов используются только одноразовые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системы!!!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Эпидобследование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выявлении признаков ВГ у реципиента проводится эпидемиологическое обследование совместно с лечащим врачом и ответственным за проведение гемотрансфузий (трансплантаций).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включает сбор эпидемиологического анамнеза с изучением клинической документации, всех необходимых формальных сведений о препаратах крови или трансплантатах, подозрительных на наличие возбудителей, выявление лиц из групп риска заражения через препараты крови, полученной от донора-источника инфекции, установление путей м факторов передачи, оценка качества и эффективности организации санитарно-противоэпидемического режима работы, в том числе дезинфекции и стерилизации.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лицами, подвергшимися риску заражения (больные, персонал), устанавливается медицинское диспансерное наблюдение.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Кровь реципиента, донорский препарат (биоптат трансплантата), кровь лиц из группы риска направляются для исследования на маркеры ВГ с соблюдением установленных требований.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Решение II задачи -предупреждение заражения при выполнении лечебно-диагностических манипуляций,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связанныхснарушением целостности кожных покровов и слизистых, должны выполняться следующие мероприятия: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Дезинфекция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ЛПУ назначаются лица, ответственные за проведение дезинфекции, предстерилизационной очистки и стерилизации медицинского и лабораторного инструментария;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весь медицинский и лабораторный инструментарий, применяемый при парентеральных вмешательствах или для введения в полости тела больного, после каждого использования должен подвергаться дезинфекции, тщательной предстерилизационной очистке и стерилизации согласно ОСТ 42-21-2-85;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медицинские инструменты и гибкие эндоскопы, используемые при гнойных операциях и манипуляциях у инфекционного больного, а также пациента, являющегося носителем патогенных микроорганизмов и HBsAg, предварительно (до предстерилизационной очистки и стерилизации) подвергают дезинфекции в строгом соответствии с Методическими рекомендациями, 1988.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Дезинфекция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можно использовать новые препараты разрешенные для применения в России, и эффективные в отношении вирусов гепатитов В, С, D - глутарал (РФ), сайдекс (Великобритания), лизоформин 3 000 и дезоформ (Швейцария), янтарный альдегид (Германия).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выпускается отечественная установка "Кронт УДЭ-1" для дезинфекции гибких эндоскопов.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Дезинфекция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лечебно-профилактических учреждениях, в том числе во всех стационарах, необходимо создать централизованные стерилизационные со специально подготовленным медицинские персоналом, руководствуясь соответствующими Методическими рекомендациями, 1989.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любой манипуляции (внутривенной, внутримышечной, подкожной, внутрикожной и т.д.) каждому пациенту должен применяться отдельный стерильный инструментарий. Запрещается проведение каких-либо инъекций, вакцинаций, внутрикожных проб и других манипуляций нескольким лицам одним шприцем при смене только игл;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взятии крови из пальца для лабораторного исследования применяют специальные иглы-копья одноразового использования и индивидуальные стерильные микропипетки.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Перечень показаний для дезинфекции за последнее время настолько расширен, что практически не остается случаев, когда ее можно избежать, поэтому рекомендуется дезинфицировать все изделия после их использования.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Средства для дезинфекции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последнее время существенно расширился перечень средств для дезинфекции на основе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альдегидов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за счет глутарового альдегида отечественного и зарубежного производства.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используются препаратов на его основе: 2% глутарал (15-90 мин); средство компании "Джонсон и Джонсон" (США) сайдекс (2% - 15-90 мин); средство фирмы "Шульке и Майер" (Германия) гигасепт ФФ (3-10% - 30-180 мин); средства фирмы "Лизоформ" (Германия): лизоформин - 3000 (0,75 - 2% - 15-60 мин), дезоформ (1-5% - 10-60 мин), альдазан - 2000 (3-6% - 60-90 мин)- РФ.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Эту группу отличают не только высокая активность, широкий спектр антимикробного действия, возможность использования и для дезинфекции, и для стерилизации, но и щадящее действие на изделия, благодаря чему они могут быть использованы для обработки инструментария из любых материалов и любых конструкций, в том числе и эндоскопов.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Установки для дезинфекции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современных условиях в ЛПУ появились малогабаритные установки, которые из раствора поваренной соли методом электролиза вырабатывают растворы гипохлорита натрия - ЭЛМА-1, ЭДР-01, ЭМУ-1, санер и др. Эти растворы применяют для обеззараживания медицинских изделий из стекла, пластмасс, силиконовой резины, коррозийно-стойких материалов (сплавов титана и др.) в концентрации 0,25 - 0,5% при времени воздействия 15-60 минут.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электрохимических установках ЭХА-30, СТЭЛ, СТЭЛ-МТ-1, СТЭЛ-4Н, СТЭЛ-10АК и др. в анодной камере получают анолиты, содержащие 0,03-0,05% активного хлора и обладающие антимикробной активностью через 15-120 минут, а в катодной камере получают католиты, обладающие моющими свойствами и использующиеся для предстерилизационной очистки.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Эпидемиологический аспект (значимость)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сохраняющийся высокий уровень заболеваемости вирусными гепатитами, принимающий нередко вспышечный, эксплозивный характер;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повсеместностью распространения этих инфекций при выраженном эпидемическом неблагополучии некоторых территорий ( Иркутская область, республика Тува, г. Москва и др.);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массивностью резервуара возбудителей ВГВ, ВГС, ВГD, представленного в основном бессимптомными формами (вирусоносительство, которое при ВГВ составляет 5 – 10 %, хронические гепатиты и т.д.).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высоким удельным весом вирусных гепатитов (преимущественно гепатита В) в структуре внутрибольничных инфекций, которые тесно корелируют от вида стационара и профиля отделения. Показатели риска заражения гепатитом В могут колебаться от 1,5 до 3,6 и даже 7,0 на 1000 лечившихся в данном лечебном учреждении;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наличием высокоэффективных препаратов, позволяющих относить ВГВ к инфекциям, управляемым средствами специфической профилактики. В отношении ВГ С и Д средства специфической профилактики пока не разработаны.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Предупреждение инфицирования медперсонала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всоответствиисправилами, которые сводятся к максимальному предотвращению во время работы возможности аутоинокуляции кровью, содержащей возбудителей гепатитов В, С, D.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достигается неукоснительным соблюдением требований санитарно- противоэпидемического режима, изложенных в соответствующих руководящих документах Минздрава РФ. В интегральном виде применительно к предупреждению внутрибольничного инфицирования возбудителями гемоконтактных ВГ медицинских работников эти требования могут быть представлены следующим образом: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персонал все манипуляции, при которых неизбежно загрязнение рук кровью или сывороткой, в том числе разборку, мойку и прополаскивание медицинского инструментария, пипеток, лабораторной посуды, приборов и аппаратов, загрязненных кровью и сывороткой людей или соприкасавшихся с их слизистыми оболочками и поврежденными кожными покровами, выполняют после предварительной дезинфекции в резиновых перчатках;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повреждения на руках медицинского персонала закрывают напальчником или лейкопластырем;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угрозе разбрызгивания крови или сыворотки работы проводятся в масках;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прием пищи и курение в лабораториях и помещениях, где проводятся процедуры больным;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персонал после любой процедуры, в том числе парентерального вмешательства (инъекций, забора крови и т.п.), тщательно двукратно моет руки теплой проточной водой с мылом. Руки вытираются индивидуальным полотенцем, сменяемым ежедневно, или салфеткой одноразового пользования.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случае загрязнения рук кровью следует немедленно обработать их тампоном, смоченным дезинфицирующим раствором ( 1% раствор хлорамина ) и вымыть их двухкратно теплой проточной водой с мылом, насухо вытереть индивидуальным полотенцем или салфеткой одноразового пользования;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бланки направлений в лабораторию на исследование крови категорически запрещается помещать в пробирку с кровью, их следует приклеивать к внешней стороне поверхности емкости. Необходимо маркировать пробирки с кровью, взятой для анализа, у носителей HBsAg и больных хроническими гепатитами;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клинико-диагностических лабораториях, исследующих кровь или сыворотку людей, следует работать с соблюдением режима, предусмотренного для микробиологических лабораторий, работающих с патогенными для человека микроорганизмами ll группы, к которым относятся вирусы ГВ, ГС и ГD. При работе с кровью, сывороткой и другими материалами нужно пользоваться резиновыми грушами или автоматическими пипетками с одноразовыми наконечниками. Насасывание сыворотки ртом не допускается;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поверхности рабочих столов в конце каждого рабочего дня, а в случае загрязнения кровью немедленно, следует обрабатывать 3% раствором хлорамина;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все виды использованных пипеток, пробирок, предметные стекла, резиновые груши должны быть обеззаражены погружением в сосуды с дезинфекционным раствором, а затем подвергнуться предстерилизационной очистке и стерилизации.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Медицинские работники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Медицинские работники,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имеющие по роду своей профессиональной деятельности контакт с кровью и ее компонентами, подлежат обследованию на наличие HBsAg при поступлении на работу, а далее не реже одного раза в год. При выявлении HBsAg проводится углубленное клинико-лабораторное обследование в инфекционном стационаре.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Лица с наличием HBs-антигенемии отстраняются от заготовки, переработки и переливания крови и ее препаратов.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Категория медицинских работников с выявленной HBs-антигенемией, относящиеся к группам риска, обязаны соблюдать правила личной гигиены, направленные на предупреждение заражения пациентов гепатитом 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парентеральные манипуляции должны проводиться этими лицами в резиновых перчатках. Временно отстраняются от работы хирурги, стоматологи, операционные и процедурные сестры и т.п., имеющие нарушение целостности кожных покровов рук. Указанные ограничения с этих категорий медицинских работников снимаются при повторных отрицательных исследованиях крови на наличие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высокочувствительными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методами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Вакцинопрофилактика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настоящее время разработана только в отношении гепатита В, а вследствие полной зависимости дельта-вируса от возбудителя ГВ, она также эффективна и в плане предупреждения дельта-инфекции.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Вакцинопрофилактика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приказом МЗ РФ (№ 229 от 27.06.2001 г) вакцинация против гепатита В включена в национальный календарь специфических прививок.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Специфическую профилактику гепатита В осуществляют путем применения одной из вакцин, разрешенных к применению в РФ: НВVax-II (США), Энджерикс-В (Бельгия), Rec-HbsAg (Куба), Эувакс В (Южная Корея) и Комбитех (Россия).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Вакцинация от ВГВ в Оренбургской области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 детей вакцинацией против ОГВ в возрасте 1 года составил 97,6 % (2017 г. –  97,6 %; 2016 г. –  97,8 %),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своевременную трехкратную иммунизацию по достижению 12 месяцев получили 97,5 % детей (2017 г.  –  97,1 %; 2016 г.  –  97,5 %).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Регламентированный (95 %) уровень своевременности охвата вакцинацией против гепатита В детей  поддерживается во всех административных территориях области.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  иммунизацией  взрослого  населения  в  возрасте  18–35  лет  увеличился  с 98,1 % в 2016 г. до 99,1 % в 2018 г., 36–59 лет – с 81,9 % до 87,0 %.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Вакцинопрофилактика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вакцины против гепатита В взаимозаменяемы. Любую из них можно применять для завершения курса первичной иммунизации, начатой другой вакциной.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Вакцину вводят внутримышечно, у детей и взрослых – в область дельтовидной мышцы, у новорожденных и маленьких детей – в переднебоковую поверхность бедра.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Титр анти-НвsAT, равный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10 МЕ/л,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достаточен для создания невосприимчивости к ВГВ. Достижение такого уровня АТ после первичной иммунизации приводит к формированию долговременной иммунологической памяти и обеспечивает продолжительную защиту от гепатита В даже при дальнейшем падении уровня АТ.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Иммунологическая память сохраняется по меньшей мере от 5 до 12 лет независимо от уровня АТ сыворотки перед повторным введением АГ.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Вакцинации подлежат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медицинские работники из групп высокого риска заражения вирусным гепатитом В (медицинские работники имеющие контакт с кровью больных и занятые в производстве иммунобиологических препаратов из донорской и плацентарной крови);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новорожденные, родившиеся от матерей-носителей НвsАГ и женщин, переболевших гепатитом В в III триместре беременности 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дети и персонал детских домов и специнтернатов. Календарь России предусматривает проведение плановых прививок детям первого года жизни по схеме: новорожденные (в первые 12 часов жизни), 1 месяц, 6 месяцев. В 13 лет вакцинируют детей, ранее не привитых против гепатита В по схеме 0 – 1 – 6 мес. Детям, родившимся от матерей, носителей вирусного гепатита В или больных вирусным гепатитом В в III триместре беременности вакцинация против гепатита В проводится по схеме 0 – 1- 2- 12 месяцев;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пациенты, находящиеся в отделениях с высоким риском заражения ВГВ (гемодиализ и онкогематология), регулярно получающие кровь и её препараты, 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лица, соприкасающиеся с больным гепатитом В в очагах заболевания по месту жительства;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студенты медвузов и учащиеся средних учебных медицинских учреждений, в первую очередь выпускники Более половины случаев заражения медицинских работников приходится на первые 5 лет профессионального стажа, это свидетельствует о необходимости обязательной вакцинации против гепатита В до начала профессиональной деятельности;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наркоманы.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Социальный аспект (значимость)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 тяжестью клинического течения, в отличии от ВГА заболевания протекает в более тяжелой форме.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продолжительностью лечения в стационарах, среднее число дней трудопотерь при этом составляет от 30 до 45 дней;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возможностями развития как печеночных – цирроз печени, гепатоцеллюлярная карцинома, так и внепеченочных осложнений;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неблагоприятным прогнозом и частой хронизацией процесса, последующей инвалидизацией и даже возможностью летальных исходов.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Мероприятия в эпидемическом очаге</a:t>
            </a:r>
            <a:endParaRPr lang="ru-RU" sz="36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Обязательной госпитализации подвергаются: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заболевшие острой формой вирусного гепатита;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больные хронической формой в период обострения;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больные с подозрением на ВГВ.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Выписка и диспансерное наблюдение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Выписку реконвалесцентов и допуск их к работе (в том числе работников пищевых предприятий и лиц к ним приравненных) или в детские учреждения осуществляют по клиническим показаниям.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Переболевшие ВГВ подлежат диспансерному наблюдению сроком не менее 12 месяцев. Упомянутых лиц снимают с учета при отсутствии хронического гепатита и 2-кратном отрицательном исследовании на НВsAg, проведенного с интервалом 10 дней.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Носителей НВsAg, наблюдают в течение 2 лет. Обследование на наличие Аг проводят сразу по выявлении, через 3 месяца, а затем 2 раза в год до снятия с учета. Если Аг обнаруживают более 3 месяцев, то таких носителей расценивают как хронических, они подлежат наблюдению как больные хроническим гепатитом.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других лиц в очаге ВГВ никаких ограничительных мер не проводят.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Выделения больного или носителя, посуда, постельное и нательное белье, полотенца и т.д. подлежат обработке дезинфицирующими средствами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Экстренная профилактика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Экстренная профилактика проводится путем введения специфического иммуноглобулина или вакцины (в соответствии с рекомендуемой схемой введения) при экстренных эпидемиологических ситуациях, т.е. при реальной угрозе заражения, например при случайном уколе или переливании инфицированной вирусом ВГВ крови.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Специфический иммуноглобулин может вводится изолированно или одновременно с введением первой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вакцины (по экстренной схеме), но инъекции осуществляются в разные участки тела человека.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разрабатывается рекомбинантная вакцина против гепатита С: эксперименты на шимпанзе подтвердили возможность продукции нейтрализующих антител у реципиентов в высоких титрах, достаточных для предупреждения заболевания. Ожидается, что вакцинирование людей станет возможным в ближайшие 2-3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 экспоненциальный рост числа больных гемоконтактными ВГ, пораженность многих стран и континентов ведут к необходимости и целенаправленности объединения усилий представителей социальной сферы, науки и практического здравоохранения.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Проявления больных с ВГ требуют пристального внимания этой проблеме всех звеньев медицинской службы и особенно специалистов государственной санитарно – эпидемиологической службы, на которых возлагаются вполне определенные задачи по борьбе с этими грозными заболеваниями.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Экономический аспект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Гемоконтактных гепатитов, обусловленными дороговизной диагностических, терапевтических и профилактических мероприятий, проводимых в эпидемических очагах гемоконтактных вирусных гепатитов.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величине экономического ущерба, наносимого одним случаем заболевания, вирусный гепатит В уверенно занимает место в первой пятёрке среди всех инфекционных болезней, вплотную следуя за эпидемическим паротитом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7578</TotalTime>
  <Words>5012</Words>
  <Application>Microsoft Office PowerPoint</Application>
  <PresentationFormat>Экран (4:3)</PresentationFormat>
  <Paragraphs>372</Paragraphs>
  <Slides>86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Уровень</vt:lpstr>
      <vt:lpstr>ЭПИДЕМИОЛОГИЯ И ПРОФИЛАКТИКА ВИРУСНЫХ ГЕПАТИТОВ В, С и Д</vt:lpstr>
      <vt:lpstr>Цель</vt:lpstr>
      <vt:lpstr>ПЛАН ЛЕКЦИИ</vt:lpstr>
      <vt:lpstr>Актуальность</vt:lpstr>
      <vt:lpstr>Актуальность</vt:lpstr>
      <vt:lpstr>Презентация PowerPoint</vt:lpstr>
      <vt:lpstr>Эпидемиологический аспект (значимость)</vt:lpstr>
      <vt:lpstr>Социальный аспект (значимость)</vt:lpstr>
      <vt:lpstr>Экономический аспект</vt:lpstr>
      <vt:lpstr>Этиология</vt:lpstr>
      <vt:lpstr>Этиология</vt:lpstr>
      <vt:lpstr>Презентация PowerPoint</vt:lpstr>
      <vt:lpstr>ВГВ в Оренбургской области</vt:lpstr>
      <vt:lpstr>Структура ВГ по Оренбургскому региону</vt:lpstr>
      <vt:lpstr>Заболеваемость ОВГ по Оренбургской области</vt:lpstr>
      <vt:lpstr>ВГВ по Оренбургской области</vt:lpstr>
      <vt:lpstr>ВГВ свойства</vt:lpstr>
      <vt:lpstr>ВГВ свойства</vt:lpstr>
      <vt:lpstr>Не зарегистрирован ВГВ</vt:lpstr>
      <vt:lpstr>Источник инфекции ВГВ</vt:lpstr>
      <vt:lpstr>Сроки заразительности</vt:lpstr>
      <vt:lpstr>Опасные биологические жидкости</vt:lpstr>
      <vt:lpstr>ВГС свойства</vt:lpstr>
      <vt:lpstr>Источник инфекции ВГС</vt:lpstr>
      <vt:lpstr>Распространение ВГС в РФ</vt:lpstr>
      <vt:lpstr>Этиология ВГД</vt:lpstr>
      <vt:lpstr>Источник инфекции ВГД</vt:lpstr>
      <vt:lpstr>Вирусный гепатит Д</vt:lpstr>
      <vt:lpstr>Механизм передачи ВГВ</vt:lpstr>
      <vt:lpstr>Механизм передачи ВГВ</vt:lpstr>
      <vt:lpstr>Механизм передачи ВГВ</vt:lpstr>
      <vt:lpstr>Механизм передачи ВГВ </vt:lpstr>
      <vt:lpstr>Пути предачи ВГВ</vt:lpstr>
      <vt:lpstr>Вертикальная передача ВГВ</vt:lpstr>
      <vt:lpstr>Восприимчивость к ВГВ</vt:lpstr>
      <vt:lpstr>Механизм передачи ВГС</vt:lpstr>
      <vt:lpstr>Механизм передачи ВГС</vt:lpstr>
      <vt:lpstr>Механизм передачи ВГД</vt:lpstr>
      <vt:lpstr>Презентация PowerPoint</vt:lpstr>
      <vt:lpstr>Презентация PowerPoint</vt:lpstr>
      <vt:lpstr>Распространенность ВГ</vt:lpstr>
      <vt:lpstr>Зависимость от сезона</vt:lpstr>
      <vt:lpstr>Группы высокого риска по ВГ</vt:lpstr>
      <vt:lpstr>Эпидемиология ВГ</vt:lpstr>
      <vt:lpstr>Презентация PowerPoint</vt:lpstr>
      <vt:lpstr>Презентация PowerPoint</vt:lpstr>
      <vt:lpstr>Система эпиднадзора за ВГ включает</vt:lpstr>
      <vt:lpstr>Эпиднадзор за ВГ включает</vt:lpstr>
      <vt:lpstr>Эпиднадзор за ВГ включает</vt:lpstr>
      <vt:lpstr>Презентация PowerPoint</vt:lpstr>
      <vt:lpstr>Профилактика вирусного гепатита В</vt:lpstr>
      <vt:lpstr>Профилактика вирусного гепатита В</vt:lpstr>
      <vt:lpstr>Профилактика ВГ</vt:lpstr>
      <vt:lpstr>Профилактика ВГ</vt:lpstr>
      <vt:lpstr>Профилактика пострансфузионных гепатитов</vt:lpstr>
      <vt:lpstr>Профилактика ВГ</vt:lpstr>
      <vt:lpstr>Профилактика ВГ</vt:lpstr>
      <vt:lpstr>  При проведении гемотрансфузий или введении препаратов крови, костного мозга, а также трансплантации органов и тканей в стационарах должно быть обеспечено:</vt:lpstr>
      <vt:lpstr>Презентация PowerPoint</vt:lpstr>
      <vt:lpstr>  Уменьшение риска заражения реципиента возбудителями ВГ достигается:</vt:lpstr>
      <vt:lpstr>Презентация PowerPoint</vt:lpstr>
      <vt:lpstr>Эпидобследование</vt:lpstr>
      <vt:lpstr>Презентация PowerPoint</vt:lpstr>
      <vt:lpstr>Дезинфекция</vt:lpstr>
      <vt:lpstr>Дезинфекция</vt:lpstr>
      <vt:lpstr>Дезинфекция</vt:lpstr>
      <vt:lpstr>Презентация PowerPoint</vt:lpstr>
      <vt:lpstr>Средства для дезинфекции</vt:lpstr>
      <vt:lpstr>Установки для дезинфекции</vt:lpstr>
      <vt:lpstr>Предупреждение инфицирования медперсонала</vt:lpstr>
      <vt:lpstr>Презентация PowerPoint</vt:lpstr>
      <vt:lpstr>Презентация PowerPoint</vt:lpstr>
      <vt:lpstr>Презентация PowerPoint</vt:lpstr>
      <vt:lpstr>Медицинские работники</vt:lpstr>
      <vt:lpstr>Вакцинопрофилактика</vt:lpstr>
      <vt:lpstr>Вакцинопрофилактика</vt:lpstr>
      <vt:lpstr>Вакцинация от ВГВ в Оренбургской области</vt:lpstr>
      <vt:lpstr>Вакцинопрофилактика</vt:lpstr>
      <vt:lpstr> Вакцинации подлежат</vt:lpstr>
      <vt:lpstr>Презентация PowerPoint</vt:lpstr>
      <vt:lpstr>Презентация PowerPoint</vt:lpstr>
      <vt:lpstr>Выписка и диспансерное наблюдение</vt:lpstr>
      <vt:lpstr>Презентация PowerPoint</vt:lpstr>
      <vt:lpstr>Экстренная профилактика</vt:lpstr>
      <vt:lpstr>Заключение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Вирусные гепатиты с парентеральным путем заражения</dc:title>
  <dc:creator>Лариса</dc:creator>
  <cp:lastModifiedBy>RePack by Diakov</cp:lastModifiedBy>
  <cp:revision>680</cp:revision>
  <dcterms:created xsi:type="dcterms:W3CDTF">2007-03-10T17:09:03Z</dcterms:created>
  <dcterms:modified xsi:type="dcterms:W3CDTF">2020-03-22T08:41:40Z</dcterms:modified>
</cp:coreProperties>
</file>